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6" r:id="rId4"/>
    <p:sldId id="260" r:id="rId5"/>
    <p:sldId id="259" r:id="rId6"/>
    <p:sldId id="258" r:id="rId7"/>
    <p:sldId id="257" r:id="rId8"/>
    <p:sldId id="261" r:id="rId9"/>
    <p:sldId id="262" r:id="rId10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4" d="100"/>
          <a:sy n="74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0" lang="zh-CN" altLang="en-US" sz="45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单击此处编辑母版副标题样式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074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en-US"/>
            </a:fld>
            <a:endParaRPr lang="en-US" altLang="en-US"/>
          </a:p>
        </p:txBody>
      </p:sp>
      <p:sp>
        <p:nvSpPr>
          <p:cNvPr id="3077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3078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1266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en-US"/>
            </a:fld>
            <a:endParaRPr lang="en-US" altLang="en-US"/>
          </a:p>
        </p:txBody>
      </p:sp>
      <p:sp>
        <p:nvSpPr>
          <p:cNvPr id="11269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11270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229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en-US"/>
            </a:fld>
            <a:endParaRPr lang="en-US" altLang="en-US"/>
          </a:p>
        </p:txBody>
      </p:sp>
      <p:sp>
        <p:nvSpPr>
          <p:cNvPr id="12293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12294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0" lang="zh-CN" altLang="en-US" sz="45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单击此处编辑母版副标题样式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3314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en-US"/>
            </a:fld>
            <a:endParaRPr lang="en-US" altLang="en-US"/>
          </a:p>
        </p:txBody>
      </p:sp>
      <p:sp>
        <p:nvSpPr>
          <p:cNvPr id="13317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13318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4338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en-US"/>
            </a:fld>
            <a:endParaRPr lang="en-US" altLang="en-US"/>
          </a:p>
        </p:txBody>
      </p:sp>
      <p:sp>
        <p:nvSpPr>
          <p:cNvPr id="14341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14342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0" lang="zh-CN" altLang="en-US" sz="45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5362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en-US"/>
            </a:fld>
            <a:endParaRPr lang="en-US" altLang="en-US"/>
          </a:p>
        </p:txBody>
      </p:sp>
      <p:sp>
        <p:nvSpPr>
          <p:cNvPr id="15365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15366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6386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en-US"/>
            </a:fld>
            <a:endParaRPr lang="en-US" altLang="en-US"/>
          </a:p>
        </p:txBody>
      </p:sp>
      <p:sp>
        <p:nvSpPr>
          <p:cNvPr id="16389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16390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741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en-US"/>
            </a:fld>
            <a:endParaRPr lang="en-US" altLang="en-US"/>
          </a:p>
        </p:txBody>
      </p:sp>
      <p:sp>
        <p:nvSpPr>
          <p:cNvPr id="17413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17414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8434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en-US"/>
            </a:fld>
            <a:endParaRPr lang="en-US" altLang="en-US"/>
          </a:p>
        </p:txBody>
      </p:sp>
      <p:sp>
        <p:nvSpPr>
          <p:cNvPr id="18437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18438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0" lang="zh-CN" altLang="en-US" sz="1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9458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en-US"/>
            </a:fld>
            <a:endParaRPr lang="en-US" altLang="en-US"/>
          </a:p>
        </p:txBody>
      </p:sp>
      <p:sp>
        <p:nvSpPr>
          <p:cNvPr id="19461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19462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098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en-US"/>
            </a:fld>
            <a:endParaRPr lang="en-US" altLang="en-US"/>
          </a:p>
        </p:txBody>
      </p:sp>
      <p:sp>
        <p:nvSpPr>
          <p:cNvPr id="4101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4102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0482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en-US"/>
            </a:fld>
            <a:endParaRPr lang="en-US" altLang="en-US"/>
          </a:p>
        </p:txBody>
      </p:sp>
      <p:sp>
        <p:nvSpPr>
          <p:cNvPr id="20485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20486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1506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en-US"/>
            </a:fld>
            <a:endParaRPr lang="en-US" altLang="en-US"/>
          </a:p>
        </p:txBody>
      </p:sp>
      <p:sp>
        <p:nvSpPr>
          <p:cNvPr id="21509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21510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25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en-US"/>
            </a:fld>
            <a:endParaRPr lang="en-US" altLang="en-US"/>
          </a:p>
        </p:txBody>
      </p:sp>
      <p:sp>
        <p:nvSpPr>
          <p:cNvPr id="22533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22534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0" lang="zh-CN" altLang="en-US" sz="45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122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en-US"/>
            </a:fld>
            <a:endParaRPr lang="en-US" altLang="en-US"/>
          </a:p>
        </p:txBody>
      </p:sp>
      <p:sp>
        <p:nvSpPr>
          <p:cNvPr id="5125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5126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146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en-US"/>
            </a:fld>
            <a:endParaRPr lang="en-US" altLang="en-US"/>
          </a:p>
        </p:txBody>
      </p:sp>
      <p:sp>
        <p:nvSpPr>
          <p:cNvPr id="6149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6150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717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en-US"/>
            </a:fld>
            <a:endParaRPr lang="en-US" altLang="en-US"/>
          </a:p>
        </p:txBody>
      </p:sp>
      <p:sp>
        <p:nvSpPr>
          <p:cNvPr id="7173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7174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8194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en-US"/>
            </a:fld>
            <a:endParaRPr lang="en-US" altLang="en-US"/>
          </a:p>
        </p:txBody>
      </p:sp>
      <p:sp>
        <p:nvSpPr>
          <p:cNvPr id="8197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8198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en-US"/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0" lang="zh-CN" altLang="en-US" sz="1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9218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en-US"/>
            </a:fld>
            <a:endParaRPr lang="en-US" altLang="en-US"/>
          </a:p>
        </p:txBody>
      </p:sp>
      <p:sp>
        <p:nvSpPr>
          <p:cNvPr id="9221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9222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0242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en-US"/>
            </a:fld>
            <a:endParaRPr lang="en-US" altLang="en-US"/>
          </a:p>
        </p:txBody>
      </p:sp>
      <p:sp>
        <p:nvSpPr>
          <p:cNvPr id="10245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10246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>
              <a:defRPr sz="1400"/>
            </a:lvl1pPr>
          </a:lstStyle>
          <a:p>
            <a:pPr lvl="0" eaLnBrk="1" hangingPunct="1"/>
            <a:endParaRPr lang="en-US" altLang="en-US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ctr">
              <a:defRPr sz="1400"/>
            </a:lvl1pPr>
          </a:lstStyle>
          <a:p>
            <a:pPr lvl="0" eaLnBrk="1" hangingPunct="1"/>
            <a:endParaRPr lang="en-US" altLang="en-US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r">
              <a:defRPr sz="1400"/>
            </a:lvl1pPr>
          </a:lstStyle>
          <a:p>
            <a:pPr lvl="0" eaLnBrk="1" hangingPunct="1"/>
            <a:fld id="{9A0DB2DC-4C9A-4742-B13C-FB6460FD3503}" type="slidenum">
              <a:rPr lang="en-US" altLang="en-US"/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2"/>
          </a:solidFill>
          <a:effectLst/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lvl="1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lvl="2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lvl="3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lvl="4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052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>
              <a:defRPr sz="1400"/>
            </a:lvl1pPr>
          </a:lstStyle>
          <a:p>
            <a:pPr lvl="0" eaLnBrk="1" hangingPunct="1"/>
            <a:endParaRPr lang="en-US" altLang="en-US"/>
          </a:p>
        </p:txBody>
      </p:sp>
      <p:sp>
        <p:nvSpPr>
          <p:cNvPr id="2053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ctr">
              <a:defRPr sz="1400"/>
            </a:lvl1pPr>
          </a:lstStyle>
          <a:p>
            <a:pPr lvl="0" eaLnBrk="1" hangingPunct="1"/>
            <a:endParaRPr lang="en-US" altLang="en-US"/>
          </a:p>
        </p:txBody>
      </p:sp>
      <p:sp>
        <p:nvSpPr>
          <p:cNvPr id="2054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r">
              <a:defRPr sz="1400"/>
            </a:lvl1pPr>
          </a:lstStyle>
          <a:p>
            <a:pPr lvl="0" eaLnBrk="1" hangingPunct="1"/>
            <a:fld id="{9A0DB2DC-4C9A-4742-B13C-FB6460FD3503}" type="slidenum">
              <a:rPr lang="en-US" altLang="en-US"/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2"/>
          </a:solidFill>
          <a:effectLst/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lvl="1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lvl="2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lvl="3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lvl="4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3554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75" y="-3175"/>
            <a:ext cx="9137650" cy="685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5" name="标题 3073"/>
          <p:cNvSpPr>
            <a:spLocks noGrp="1"/>
          </p:cNvSpPr>
          <p:nvPr>
            <p:ph type="ctrTitle"/>
          </p:nvPr>
        </p:nvSpPr>
        <p:spPr>
          <a:xfrm>
            <a:off x="763588" y="1254125"/>
            <a:ext cx="7772400" cy="1470025"/>
          </a:xfrm>
          <a:ln/>
        </p:spPr>
        <p:txBody>
          <a:bodyPr wrap="square" lIns="91440" tIns="45720" rIns="91440" bIns="45720" anchor="ctr" anchorCtr="0"/>
          <a:p>
            <a:pPr defTabSz="914400" eaLnBrk="1" latinLnBrk="0" hangingPunct="1">
              <a:buSzPct val="100000"/>
              <a:buFontTx/>
              <a:buNone/>
            </a:pPr>
            <a:r>
              <a:rPr kumimoji="0" lang="zh-CN" altLang="zh-CN" sz="4400" b="1" kern="1200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j-cs"/>
              </a:rPr>
              <a:t>快乐读书吧</a:t>
            </a:r>
            <a:endParaRPr kumimoji="0" lang="zh-CN" altLang="zh-CN" sz="4400" b="1" kern="1200" baseline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cs typeface="+mj-cs"/>
            </a:endParaRPr>
          </a:p>
        </p:txBody>
      </p:sp>
      <p:sp>
        <p:nvSpPr>
          <p:cNvPr id="23556" name="副标题 1"/>
          <p:cNvSpPr>
            <a:spLocks noGrp="1"/>
          </p:cNvSpPr>
          <p:nvPr>
            <p:ph type="subTitle" idx="1"/>
          </p:nvPr>
        </p:nvSpPr>
        <p:spPr>
          <a:ln/>
        </p:spPr>
        <p:txBody>
          <a:bodyPr wrap="square" lIns="91440" tIns="45720" rIns="91440" bIns="45720" anchor="t" anchorCtr="0"/>
          <a:p>
            <a:pPr defTabSz="914400" eaLnBrk="1" latinLnBrk="0" hangingPunct="1">
              <a:buSzPct val="100000"/>
            </a:pPr>
            <a:endParaRPr kumimoji="0" lang="zh-CN" altLang="en-US" kern="1200" baseline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custDataLst>
      <p:tags r:id="rId2"/>
    </p:custData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4578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75" y="-3175"/>
            <a:ext cx="9137650" cy="685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79" name="标题 3073"/>
          <p:cNvSpPr>
            <a:spLocks noGrp="1"/>
          </p:cNvSpPr>
          <p:nvPr>
            <p:ph type="ctrTitle"/>
          </p:nvPr>
        </p:nvSpPr>
        <p:spPr>
          <a:xfrm>
            <a:off x="608013" y="2362200"/>
            <a:ext cx="7772400" cy="1470025"/>
          </a:xfrm>
          <a:ln/>
        </p:spPr>
        <p:txBody>
          <a:bodyPr wrap="square" lIns="91440" tIns="45720" rIns="91440" bIns="45720" anchor="ctr" anchorCtr="0"/>
          <a:p>
            <a:pPr algn="l" defTabSz="914400" eaLnBrk="1" latinLnBrk="0" hangingPunct="1">
              <a:buSzPct val="100000"/>
              <a:buFontTx/>
              <a:buNone/>
            </a:pPr>
            <a:r>
              <a:rPr kumimoji="0" lang="en-US" altLang="zh-CN" sz="4000" b="1" kern="1200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j-cs"/>
              </a:rPr>
              <a:t>      </a:t>
            </a:r>
            <a:r>
              <a:rPr kumimoji="0" lang="zh-CN" altLang="zh-CN" sz="4000" b="1" kern="1200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j-cs"/>
              </a:rPr>
              <a:t>为什么铁会生锈？为什么面包放久了会发硬？为什么水能带走脏东西……</a:t>
            </a:r>
            <a:endParaRPr kumimoji="0" lang="zh-CN" altLang="zh-CN" sz="4000" b="1" kern="1200" baseline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cs typeface="+mj-cs"/>
            </a:endParaRPr>
          </a:p>
        </p:txBody>
      </p:sp>
      <p:sp>
        <p:nvSpPr>
          <p:cNvPr id="24580" name="文本框 2"/>
          <p:cNvSpPr/>
          <p:nvPr/>
        </p:nvSpPr>
        <p:spPr>
          <a:xfrm>
            <a:off x="377825" y="706438"/>
            <a:ext cx="3243263" cy="8302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800" b="1">
                <a:solidFill>
                  <a:srgbClr val="FF0000"/>
                </a:solidFill>
              </a:rPr>
              <a:t>你知道吗？</a:t>
            </a:r>
            <a:endParaRPr lang="zh-CN" altLang="en-US" sz="48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60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75" y="-3175"/>
            <a:ext cx="9137650" cy="685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3" name="标题 3073"/>
          <p:cNvSpPr>
            <a:spLocks noGrp="1"/>
          </p:cNvSpPr>
          <p:nvPr>
            <p:ph type="ctrTitle"/>
          </p:nvPr>
        </p:nvSpPr>
        <p:spPr>
          <a:xfrm>
            <a:off x="708025" y="3665538"/>
            <a:ext cx="7772400" cy="1470025"/>
          </a:xfrm>
          <a:ln/>
        </p:spPr>
        <p:txBody>
          <a:bodyPr wrap="square" lIns="91440" tIns="45720" rIns="91440" bIns="45720" anchor="ctr" anchorCtr="0"/>
          <a:p>
            <a:pPr algn="l" defTabSz="914400" eaLnBrk="1" latinLnBrk="0" hangingPunct="1">
              <a:buSzPct val="100000"/>
              <a:buFontTx/>
              <a:buNone/>
            </a:pPr>
            <a:r>
              <a:rPr kumimoji="0" lang="en-US" altLang="zh-CN" sz="2800" b="1" kern="1200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j-cs"/>
              </a:rPr>
              <a:t>    </a:t>
            </a:r>
            <a:r>
              <a:rPr kumimoji="0" lang="en-US" altLang="zh-CN" sz="2400" b="1" kern="1200" baseline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《十万个为什么》形象地讲述了科学的敬事。这些故事分别从动物、元素、宇宙、大地、物理等方面向读者尽情演绎出宇宙万物的奥秘。</a:t>
            </a:r>
            <a:r>
              <a:rPr kumimoji="0" lang="zh-CN" altLang="zh-CN" sz="2400" b="1" kern="1200" baseline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《十万个为什么》包罗万象、融合古今，向儿童们展示了一个色彩斑斓的知识世界，《十万个为什么》启发儿童积极思考、大胆想象，充分发挥自己的智慧和创造力；《十万个为什么》引领儿童渴望求知，让他们在求知路上快乐前行！</a:t>
            </a:r>
            <a:endParaRPr kumimoji="0" lang="zh-CN" altLang="zh-CN" sz="2400" b="1" kern="1200" baseline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+mj-cs"/>
            </a:endParaRPr>
          </a:p>
        </p:txBody>
      </p:sp>
      <p:sp>
        <p:nvSpPr>
          <p:cNvPr id="25604" name="副标题 3074"/>
          <p:cNvSpPr>
            <a:spLocks noGrp="1"/>
          </p:cNvSpPr>
          <p:nvPr>
            <p:ph type="subTitle" idx="1"/>
          </p:nvPr>
        </p:nvSpPr>
        <p:spPr>
          <a:xfrm>
            <a:off x="708025" y="468313"/>
            <a:ext cx="7664450" cy="1752600"/>
          </a:xfrm>
          <a:ln/>
        </p:spPr>
        <p:txBody>
          <a:bodyPr wrap="square" lIns="91440" tIns="45720" rIns="91440" bIns="45720" anchor="t" anchorCtr="0"/>
          <a:p>
            <a:pPr algn="l" defTabSz="914400" eaLnBrk="1" latinLnBrk="0" hangingPunct="1">
              <a:buSzPct val="100000"/>
            </a:pPr>
            <a:r>
              <a:rPr kumimoji="0" lang="en-US" altLang="zh-CN" sz="2400" kern="1200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en-US" altLang="zh-CN" sz="2400" kern="1200" baseline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zh-CN" sz="2400" b="1" kern="1200" baseline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米</a:t>
            </a:r>
            <a:r>
              <a:rPr kumimoji="0" lang="zh-CN" altLang="zh-CN" sz="2400" b="1" kern="1200" baseline="0">
                <a:solidFill>
                  <a:srgbClr val="000000"/>
                </a:solidFill>
                <a:latin typeface="微软雅黑" panose="020B0503020204020204" pitchFamily="34" charset="-122"/>
                <a:ea typeface="宋体" panose="02010600030101010101" pitchFamily="2" charset="-122"/>
                <a:cs typeface="+mn-cs"/>
              </a:rPr>
              <a:t>·</a:t>
            </a:r>
            <a:r>
              <a:rPr kumimoji="0" lang="zh-CN" altLang="zh-CN" sz="2400" b="1" kern="1200" baseline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伊林（1895-1953），前苏联著名作家，1927年创作的《不夜天》是他第一部有分量的作品，一出版就受到读者的喜爱，在之后的30多年中，他为青少年创作了《几点钟》、《黑白》、《十万个为什么》等几十部脍炙人口的科普著作，在普及科学知识、鼓舞人们认识自然、改造自然等方面发挥了巨大作用。</a:t>
            </a:r>
            <a:endParaRPr kumimoji="0" lang="zh-CN" altLang="zh-CN" sz="2400" b="1" kern="1200" baseline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6626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75" y="-3175"/>
            <a:ext cx="9137650" cy="685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7" name="标题 3073"/>
          <p:cNvSpPr>
            <a:spLocks noGrp="1"/>
          </p:cNvSpPr>
          <p:nvPr>
            <p:ph type="ctrTitle"/>
          </p:nvPr>
        </p:nvSpPr>
        <p:spPr>
          <a:xfrm>
            <a:off x="850900" y="2286000"/>
            <a:ext cx="7772400" cy="1470025"/>
          </a:xfrm>
          <a:ln/>
        </p:spPr>
        <p:txBody>
          <a:bodyPr wrap="square" lIns="91440" tIns="45720" rIns="91440" bIns="45720" anchor="ctr" anchorCtr="0"/>
          <a:p>
            <a:pPr algn="l" defTabSz="914400" eaLnBrk="1" latinLnBrk="0" hangingPunct="1">
              <a:buSzPct val="100000"/>
              <a:buFontTx/>
              <a:buNone/>
            </a:pPr>
            <a:r>
              <a:rPr kumimoji="0" lang="en-US" altLang="zh-CN" sz="2000" b="1" kern="1200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j-cs"/>
              </a:rPr>
              <a:t>        </a:t>
            </a:r>
            <a:r>
              <a:rPr kumimoji="0" lang="zh-CN" altLang="zh-CN" sz="2400" b="1" kern="1200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j-cs"/>
              </a:rPr>
              <a:t>你们家里天天总有人生炉子，煮马铃薯。也许你自己就很会生炉子或者煮马铃薯。可是请你解释一下：为什么炉子里的柴会毕剥作响？为什么烟会走烟筒出去，而不向屋里冒？煤油燃烧的时候，从哪里来的烟？为什么烘烤的马铃薯有一层硬皮，煮的却没有？恐怕你不能解释明白吧。或者问你：水为什么能灭火？我的一位熟人回答说：“水能灭火，因为它又湿又冷。”可是煤油也又湿又冷，你倒是试试用煤油来灭火吧！不，你还是不试为好，一试就得报火警了。你看，问题挺简单，可是要回答它却不那么容易。我再给你猜十二个关于最简单事物的谜，你愿意不愿意？</a:t>
            </a:r>
            <a:br>
              <a:rPr kumimoji="0" lang="zh-CN" altLang="zh-CN" sz="2400" b="1" kern="1200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j-cs"/>
              </a:rPr>
            </a:br>
            <a:r>
              <a:rPr kumimoji="0" lang="zh-CN" altLang="zh-CN" sz="2400" b="1" kern="1200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j-cs"/>
              </a:rPr>
              <a:t>　　</a:t>
            </a:r>
            <a:endParaRPr kumimoji="0" lang="zh-CN" altLang="zh-CN" sz="2400" b="1" kern="1200" baseline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cs typeface="+mj-cs"/>
            </a:endParaRPr>
          </a:p>
        </p:txBody>
      </p:sp>
      <p:sp>
        <p:nvSpPr>
          <p:cNvPr id="26628" name="椭圆形标注 4"/>
          <p:cNvSpPr/>
          <p:nvPr/>
        </p:nvSpPr>
        <p:spPr>
          <a:xfrm>
            <a:off x="4687888" y="4868863"/>
            <a:ext cx="2425700" cy="655637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accent1"/>
          </a:solidFill>
          <a:ln w="12700" cap="flat" cmpd="sng">
            <a:solidFill>
              <a:srgbClr val="89A4A7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6629" name="文本框 5"/>
          <p:cNvSpPr/>
          <p:nvPr/>
        </p:nvSpPr>
        <p:spPr>
          <a:xfrm>
            <a:off x="4891088" y="4965700"/>
            <a:ext cx="201930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你都知道吗？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7650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75" y="-3175"/>
            <a:ext cx="9137650" cy="685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1" name="内容占位符 2"/>
          <p:cNvSpPr>
            <a:spLocks noGrp="1"/>
          </p:cNvSpPr>
          <p:nvPr>
            <p:ph idx="1"/>
          </p:nvPr>
        </p:nvSpPr>
        <p:spPr>
          <a:xfrm>
            <a:off x="457200" y="1778000"/>
            <a:ext cx="8229600" cy="4525963"/>
          </a:xfrm>
          <a:ln/>
        </p:spPr>
        <p:txBody>
          <a:bodyPr wrap="square" lIns="91440" tIns="45720" rIns="91440" bIns="45720" anchor="t" anchorCtr="0"/>
          <a:p>
            <a:pPr marL="0" indent="0" eaLnBrk="1" hangingPunct="1">
              <a:buNone/>
            </a:pPr>
            <a:r>
              <a:rPr lang="en-US" altLang="zh-CN"/>
              <a:t>        </a:t>
            </a:r>
            <a:r>
              <a:rPr lang="zh-CN" altLang="en-US" sz="3600" b="1"/>
              <a:t>阅读科普作品的时候，你可能会遇到一些不理解的科技术语。这时候要运用在课上学过的方法，试着去理解。读完后还可以想一想，这本书讲的有道理吗？关于这个问题，有什么新的研究成果吗？</a:t>
            </a:r>
            <a:endParaRPr lang="zh-CN" altLang="en-US" sz="3600" b="1"/>
          </a:p>
        </p:txBody>
      </p:sp>
      <p:sp>
        <p:nvSpPr>
          <p:cNvPr id="27652" name="流程图: 资料带 4"/>
          <p:cNvSpPr/>
          <p:nvPr/>
        </p:nvSpPr>
        <p:spPr>
          <a:xfrm>
            <a:off x="709613" y="527050"/>
            <a:ext cx="2655887" cy="806450"/>
          </a:xfrm>
          <a:prstGeom prst="flowChartPunchedTape">
            <a:avLst/>
          </a:prstGeom>
          <a:solidFill>
            <a:srgbClr val="BBE0E3"/>
          </a:solidFill>
          <a:ln w="12700" cap="flat" cmpd="sng">
            <a:solidFill>
              <a:srgbClr val="89A4A7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7653" name="文本框 5"/>
          <p:cNvSpPr/>
          <p:nvPr/>
        </p:nvSpPr>
        <p:spPr>
          <a:xfrm>
            <a:off x="1027113" y="608013"/>
            <a:ext cx="2019300" cy="6445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600" b="1">
                <a:solidFill>
                  <a:srgbClr val="FF0000"/>
                </a:solidFill>
              </a:rPr>
              <a:t>要注意哦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 fill="hold"/>
                                        <p:tgtEl>
                                          <p:spTgt spid="27653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8674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75" y="-3175"/>
            <a:ext cx="9137650" cy="685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675" name="标题 3073"/>
          <p:cNvSpPr>
            <a:spLocks noGrp="1"/>
          </p:cNvSpPr>
          <p:nvPr>
            <p:ph type="ctrTitle"/>
          </p:nvPr>
        </p:nvSpPr>
        <p:spPr>
          <a:xfrm>
            <a:off x="619125" y="2584450"/>
            <a:ext cx="7772400" cy="1470025"/>
          </a:xfrm>
          <a:ln/>
        </p:spPr>
        <p:txBody>
          <a:bodyPr wrap="square" lIns="91440" tIns="45720" rIns="91440" bIns="45720" anchor="ctr" anchorCtr="0"/>
          <a:p>
            <a:pPr algn="l" defTabSz="914400" eaLnBrk="1" latinLnBrk="0" hangingPunct="1">
              <a:buSzPct val="100000"/>
              <a:buFontTx/>
              <a:buNone/>
            </a:pPr>
            <a:r>
              <a:rPr kumimoji="0" lang="en-US" altLang="zh-CN" sz="2800" b="1" kern="1200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j-cs"/>
              </a:rPr>
              <a:t>      </a:t>
            </a:r>
            <a:r>
              <a:rPr kumimoji="0" lang="zh-CN" altLang="zh-CN" sz="2800" b="1" kern="1200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j-cs"/>
              </a:rPr>
              <a:t>《十万个为什么》是少年儿童出版社在20世纪60年代初编辑出版的一套青少年科普读物，是新中国几代青少年的科学启蒙读物，已经成为中国原创科普图书的第一品牌。它在传播知识、普及科学方面发挥了积极的作用，影响几代青少年走上了科学的道路。受其影响，冠以“十万个为什么”的图书层出不穷，成为少儿科普类图书的代名词。</a:t>
            </a:r>
            <a:endParaRPr kumimoji="0" lang="zh-CN" altLang="zh-CN" sz="2800" b="1" kern="1200" baseline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cs typeface="+mj-cs"/>
            </a:endParaRPr>
          </a:p>
        </p:txBody>
      </p:sp>
      <p:sp>
        <p:nvSpPr>
          <p:cNvPr id="28676" name="文本框 2"/>
          <p:cNvSpPr/>
          <p:nvPr/>
        </p:nvSpPr>
        <p:spPr>
          <a:xfrm>
            <a:off x="311150" y="352425"/>
            <a:ext cx="6610350" cy="8302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800" b="1">
                <a:solidFill>
                  <a:srgbClr val="FF0000"/>
                </a:solidFill>
              </a:rPr>
              <a:t>可以看看：</a:t>
            </a:r>
            <a:r>
              <a:rPr lang="zh-CN" altLang="en-US" sz="2400" b="1">
                <a:solidFill>
                  <a:srgbClr val="FF0000"/>
                </a:solidFill>
              </a:rPr>
              <a:t>中国的《十万个为什么》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9698" name="内容占位符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22225" y="12700"/>
            <a:ext cx="9175750" cy="6856413"/>
          </a:xfrm>
          <a:ln/>
        </p:spPr>
      </p:pic>
      <p:sp>
        <p:nvSpPr>
          <p:cNvPr id="29699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 anchorCtr="0"/>
          <a:p>
            <a:pPr algn="l" eaLnBrk="1" hangingPunct="1"/>
            <a:r>
              <a:rPr lang="zh-CN" altLang="en-US" b="1">
                <a:solidFill>
                  <a:srgbClr val="FF0000"/>
                </a:solidFill>
              </a:rPr>
              <a:t>还可以看看：</a:t>
            </a:r>
            <a:r>
              <a:rPr lang="en-US" altLang="zh-CN" b="1">
                <a:solidFill>
                  <a:srgbClr val="FF0000"/>
                </a:solidFill>
              </a:rPr>
              <a:t> </a:t>
            </a:r>
            <a:endParaRPr lang="en-US" altLang="zh-CN" b="1">
              <a:solidFill>
                <a:srgbClr val="FF0000"/>
              </a:solidFill>
            </a:endParaRPr>
          </a:p>
        </p:txBody>
      </p:sp>
      <p:sp>
        <p:nvSpPr>
          <p:cNvPr id="29700" name="文本框 4"/>
          <p:cNvSpPr/>
          <p:nvPr/>
        </p:nvSpPr>
        <p:spPr>
          <a:xfrm>
            <a:off x="1076325" y="1417638"/>
            <a:ext cx="6835775" cy="39703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600"/>
              <a:t>      </a:t>
            </a:r>
            <a:r>
              <a:rPr lang="zh-CN" altLang="en-US" sz="3600"/>
              <a:t>李四光的《穿过地平线》、高士其的《细菌世界历险记》、贾兰坡的《爷爷的爷爷哪里来》、房龙的《地球的故事》、比安基的《森林报》，读了这些书，你一定会伪科学世界里有那么多的奥秘而惊奇。</a:t>
            </a:r>
            <a:endParaRPr lang="zh-CN" altLang="en-US" sz="3600"/>
          </a:p>
        </p:txBody>
      </p:sp>
      <p:pic>
        <p:nvPicPr>
          <p:cNvPr id="29701" name="New pictur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3700" y="12433300"/>
            <a:ext cx="330200" cy="254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KSO_WM_SLIDE_MODEL_TYPE" val="cover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1006</Words>
  <Application>WPS 演示</Application>
  <PresentationFormat/>
  <Paragraphs>26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Arial</vt:lpstr>
      <vt:lpstr>宋体</vt:lpstr>
      <vt:lpstr>Wingdings</vt:lpstr>
      <vt:lpstr>微软雅黑</vt:lpstr>
      <vt:lpstr>Arial Unicode MS</vt:lpstr>
      <vt:lpstr>Calibri</vt:lpstr>
      <vt:lpstr>默认设计模板</vt:lpstr>
      <vt:lpstr>1_默认设计模板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2021-04-08T10:07:30Z</cp:lastPrinted>
  <dcterms:created xsi:type="dcterms:W3CDTF">2021-04-08T10:07:30Z</dcterms:created>
  <dcterms:modified xsi:type="dcterms:W3CDTF">2021-10-22T04:49:30Z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D25EB1E1B918470DA18C7CDAB75E82E9</vt:lpwstr>
  </property>
  <property fmtid="{D5CDD505-2E9C-101B-9397-08002B2CF9AE}" pid="7" name="KSOProductBuildVer">
    <vt:lpwstr>2052-11.1.0.10938</vt:lpwstr>
  </property>
</Properties>
</file>